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9" r:id="rId2"/>
    <p:sldId id="345" r:id="rId3"/>
    <p:sldId id="271" r:id="rId4"/>
    <p:sldId id="263" r:id="rId5"/>
    <p:sldId id="312" r:id="rId6"/>
    <p:sldId id="262" r:id="rId7"/>
    <p:sldId id="344" r:id="rId8"/>
    <p:sldId id="317" r:id="rId9"/>
    <p:sldId id="320" r:id="rId10"/>
    <p:sldId id="325" r:id="rId11"/>
    <p:sldId id="342" r:id="rId12"/>
    <p:sldId id="330" r:id="rId13"/>
    <p:sldId id="336" r:id="rId14"/>
    <p:sldId id="337" r:id="rId15"/>
    <p:sldId id="327" r:id="rId16"/>
    <p:sldId id="339" r:id="rId17"/>
    <p:sldId id="302" r:id="rId18"/>
    <p:sldId id="359" r:id="rId19"/>
    <p:sldId id="321" r:id="rId20"/>
    <p:sldId id="326" r:id="rId21"/>
    <p:sldId id="328" r:id="rId22"/>
    <p:sldId id="329" r:id="rId23"/>
    <p:sldId id="275" r:id="rId24"/>
    <p:sldId id="340" r:id="rId25"/>
    <p:sldId id="273" r:id="rId26"/>
    <p:sldId id="267" r:id="rId27"/>
    <p:sldId id="346" r:id="rId28"/>
    <p:sldId id="358" r:id="rId29"/>
    <p:sldId id="347" r:id="rId30"/>
    <p:sldId id="348" r:id="rId31"/>
    <p:sldId id="265" r:id="rId32"/>
    <p:sldId id="266" r:id="rId33"/>
    <p:sldId id="333" r:id="rId34"/>
    <p:sldId id="334" r:id="rId35"/>
    <p:sldId id="349" r:id="rId36"/>
    <p:sldId id="350" r:id="rId37"/>
    <p:sldId id="351" r:id="rId38"/>
    <p:sldId id="352" r:id="rId39"/>
    <p:sldId id="355" r:id="rId40"/>
    <p:sldId id="354" r:id="rId41"/>
    <p:sldId id="356" r:id="rId42"/>
    <p:sldId id="357" r:id="rId43"/>
    <p:sldId id="35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1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987494-E8EE-4EFE-B11C-C61C33C30155}" type="datetimeFigureOut">
              <a:rPr lang="en-GB" smtClean="0"/>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9275B-197F-4412-AAF6-617345E3C42B}" type="slidenum">
              <a:rPr lang="en-GB" smtClean="0"/>
              <a:t>‹#›</a:t>
            </a:fld>
            <a:endParaRPr lang="en-GB"/>
          </a:p>
        </p:txBody>
      </p:sp>
    </p:spTree>
    <p:extLst>
      <p:ext uri="{BB962C8B-B14F-4D97-AF65-F5344CB8AC3E}">
        <p14:creationId xmlns:p14="http://schemas.microsoft.com/office/powerpoint/2010/main" val="274779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8987494-E8EE-4EFE-B11C-C61C33C30155}" type="datetimeFigureOut">
              <a:rPr lang="en-GB" smtClean="0"/>
              <a:t>04/10/2017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9275B-197F-4412-AAF6-617345E3C42B}" type="slidenum">
              <a:rPr lang="en-GB" smtClean="0"/>
              <a:t>‹#›</a:t>
            </a:fld>
            <a:endParaRPr lang="en-GB"/>
          </a:p>
        </p:txBody>
      </p:sp>
    </p:spTree>
    <p:extLst>
      <p:ext uri="{BB962C8B-B14F-4D97-AF65-F5344CB8AC3E}">
        <p14:creationId xmlns:p14="http://schemas.microsoft.com/office/powerpoint/2010/main" val="82250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8987494-E8EE-4EFE-B11C-C61C33C30155}" type="datetimeFigureOut">
              <a:rPr lang="en-GB" smtClean="0"/>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9275B-197F-4412-AAF6-617345E3C42B}" type="slidenum">
              <a:rPr lang="en-GB" smtClean="0"/>
              <a:t>‹#›</a:t>
            </a:fld>
            <a:endParaRPr lang="en-GB"/>
          </a:p>
        </p:txBody>
      </p:sp>
    </p:spTree>
    <p:extLst>
      <p:ext uri="{BB962C8B-B14F-4D97-AF65-F5344CB8AC3E}">
        <p14:creationId xmlns:p14="http://schemas.microsoft.com/office/powerpoint/2010/main" val="1494561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8987494-E8EE-4EFE-B11C-C61C33C30155}" type="datetimeFigureOut">
              <a:rPr lang="en-GB" smtClean="0"/>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9275B-197F-4412-AAF6-617345E3C42B}" type="slidenum">
              <a:rPr lang="en-GB" smtClean="0"/>
              <a:t>‹#›</a:t>
            </a:fld>
            <a:endParaRPr lang="en-GB"/>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75319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987494-E8EE-4EFE-B11C-C61C33C30155}" type="datetimeFigureOut">
              <a:rPr lang="en-GB" smtClean="0"/>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9275B-197F-4412-AAF6-617345E3C42B}" type="slidenum">
              <a:rPr lang="en-GB" smtClean="0"/>
              <a:t>‹#›</a:t>
            </a:fld>
            <a:endParaRPr lang="en-GB"/>
          </a:p>
        </p:txBody>
      </p:sp>
    </p:spTree>
    <p:extLst>
      <p:ext uri="{BB962C8B-B14F-4D97-AF65-F5344CB8AC3E}">
        <p14:creationId xmlns:p14="http://schemas.microsoft.com/office/powerpoint/2010/main" val="2795819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987494-E8EE-4EFE-B11C-C61C33C30155}" type="datetimeFigureOut">
              <a:rPr lang="en-GB" smtClean="0"/>
              <a:t>04/10/2017</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9275B-197F-4412-AAF6-617345E3C42B}" type="slidenum">
              <a:rPr lang="en-GB" smtClean="0"/>
              <a:t>‹#›</a:t>
            </a:fld>
            <a:endParaRPr lang="en-GB"/>
          </a:p>
        </p:txBody>
      </p:sp>
    </p:spTree>
    <p:extLst>
      <p:ext uri="{BB962C8B-B14F-4D97-AF65-F5344CB8AC3E}">
        <p14:creationId xmlns:p14="http://schemas.microsoft.com/office/powerpoint/2010/main" val="1460204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987494-E8EE-4EFE-B11C-C61C33C30155}" type="datetimeFigureOut">
              <a:rPr lang="en-GB" smtClean="0"/>
              <a:t>04/10/2017</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9275B-197F-4412-AAF6-617345E3C42B}" type="slidenum">
              <a:rPr lang="en-GB" smtClean="0"/>
              <a:t>‹#›</a:t>
            </a:fld>
            <a:endParaRPr lang="en-GB"/>
          </a:p>
        </p:txBody>
      </p:sp>
    </p:spTree>
    <p:extLst>
      <p:ext uri="{BB962C8B-B14F-4D97-AF65-F5344CB8AC3E}">
        <p14:creationId xmlns:p14="http://schemas.microsoft.com/office/powerpoint/2010/main" val="2885537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987494-E8EE-4EFE-B11C-C61C33C30155}" type="datetimeFigureOut">
              <a:rPr lang="en-GB" smtClean="0"/>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9275B-197F-4412-AAF6-617345E3C42B}" type="slidenum">
              <a:rPr lang="en-GB" smtClean="0"/>
              <a:t>‹#›</a:t>
            </a:fld>
            <a:endParaRPr lang="en-GB"/>
          </a:p>
        </p:txBody>
      </p:sp>
    </p:spTree>
    <p:extLst>
      <p:ext uri="{BB962C8B-B14F-4D97-AF65-F5344CB8AC3E}">
        <p14:creationId xmlns:p14="http://schemas.microsoft.com/office/powerpoint/2010/main" val="1575087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987494-E8EE-4EFE-B11C-C61C33C30155}" type="datetimeFigureOut">
              <a:rPr lang="en-GB" smtClean="0"/>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9275B-197F-4412-AAF6-617345E3C42B}" type="slidenum">
              <a:rPr lang="en-GB" smtClean="0"/>
              <a:t>‹#›</a:t>
            </a:fld>
            <a:endParaRPr lang="en-GB"/>
          </a:p>
        </p:txBody>
      </p:sp>
    </p:spTree>
    <p:extLst>
      <p:ext uri="{BB962C8B-B14F-4D97-AF65-F5344CB8AC3E}">
        <p14:creationId xmlns:p14="http://schemas.microsoft.com/office/powerpoint/2010/main" val="2658049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8987494-E8EE-4EFE-B11C-C61C33C30155}" type="datetimeFigureOut">
              <a:rPr lang="en-GB" smtClean="0"/>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9275B-197F-4412-AAF6-617345E3C42B}" type="slidenum">
              <a:rPr lang="en-GB" smtClean="0"/>
              <a:t>‹#›</a:t>
            </a:fld>
            <a:endParaRPr lang="en-GB"/>
          </a:p>
        </p:txBody>
      </p:sp>
    </p:spTree>
    <p:extLst>
      <p:ext uri="{BB962C8B-B14F-4D97-AF65-F5344CB8AC3E}">
        <p14:creationId xmlns:p14="http://schemas.microsoft.com/office/powerpoint/2010/main" val="126565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987494-E8EE-4EFE-B11C-C61C33C30155}" type="datetimeFigureOut">
              <a:rPr lang="en-GB" smtClean="0"/>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9275B-197F-4412-AAF6-617345E3C42B}" type="slidenum">
              <a:rPr lang="en-GB" smtClean="0"/>
              <a:t>‹#›</a:t>
            </a:fld>
            <a:endParaRPr lang="en-GB"/>
          </a:p>
        </p:txBody>
      </p:sp>
    </p:spTree>
    <p:extLst>
      <p:ext uri="{BB962C8B-B14F-4D97-AF65-F5344CB8AC3E}">
        <p14:creationId xmlns:p14="http://schemas.microsoft.com/office/powerpoint/2010/main" val="268225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987494-E8EE-4EFE-B11C-C61C33C30155}" type="datetimeFigureOut">
              <a:rPr lang="en-GB" smtClean="0"/>
              <a:t>04/10/2017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9275B-197F-4412-AAF6-617345E3C42B}" type="slidenum">
              <a:rPr lang="en-GB" smtClean="0"/>
              <a:t>‹#›</a:t>
            </a:fld>
            <a:endParaRPr lang="en-GB"/>
          </a:p>
        </p:txBody>
      </p:sp>
    </p:spTree>
    <p:extLst>
      <p:ext uri="{BB962C8B-B14F-4D97-AF65-F5344CB8AC3E}">
        <p14:creationId xmlns:p14="http://schemas.microsoft.com/office/powerpoint/2010/main" val="1083456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987494-E8EE-4EFE-B11C-C61C33C30155}" type="datetimeFigureOut">
              <a:rPr lang="en-GB" smtClean="0"/>
              <a:t>04/10/2017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79275B-197F-4412-AAF6-617345E3C42B}" type="slidenum">
              <a:rPr lang="en-GB" smtClean="0"/>
              <a:t>‹#›</a:t>
            </a:fld>
            <a:endParaRPr lang="en-GB"/>
          </a:p>
        </p:txBody>
      </p:sp>
    </p:spTree>
    <p:extLst>
      <p:ext uri="{BB962C8B-B14F-4D97-AF65-F5344CB8AC3E}">
        <p14:creationId xmlns:p14="http://schemas.microsoft.com/office/powerpoint/2010/main" val="2997659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8987494-E8EE-4EFE-B11C-C61C33C30155}" type="datetimeFigureOut">
              <a:rPr lang="en-GB" smtClean="0"/>
              <a:t>04/10/2017</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7379275B-197F-4412-AAF6-617345E3C42B}" type="slidenum">
              <a:rPr lang="en-GB" smtClean="0"/>
              <a:t>‹#›</a:t>
            </a:fld>
            <a:endParaRPr lang="en-GB"/>
          </a:p>
        </p:txBody>
      </p:sp>
    </p:spTree>
    <p:extLst>
      <p:ext uri="{BB962C8B-B14F-4D97-AF65-F5344CB8AC3E}">
        <p14:creationId xmlns:p14="http://schemas.microsoft.com/office/powerpoint/2010/main" val="215298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987494-E8EE-4EFE-B11C-C61C33C30155}" type="datetimeFigureOut">
              <a:rPr lang="en-GB" smtClean="0"/>
              <a:t>04/10/2017</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7379275B-197F-4412-AAF6-617345E3C42B}" type="slidenum">
              <a:rPr lang="en-GB" smtClean="0"/>
              <a:t>‹#›</a:t>
            </a:fld>
            <a:endParaRPr lang="en-GB"/>
          </a:p>
        </p:txBody>
      </p:sp>
    </p:spTree>
    <p:extLst>
      <p:ext uri="{BB962C8B-B14F-4D97-AF65-F5344CB8AC3E}">
        <p14:creationId xmlns:p14="http://schemas.microsoft.com/office/powerpoint/2010/main" val="182341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8987494-E8EE-4EFE-B11C-C61C33C30155}" type="datetimeFigureOut">
              <a:rPr lang="en-GB" smtClean="0"/>
              <a:t>04/10/2017</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7379275B-197F-4412-AAF6-617345E3C42B}" type="slidenum">
              <a:rPr lang="en-GB" smtClean="0"/>
              <a:t>‹#›</a:t>
            </a:fld>
            <a:endParaRPr lang="en-GB"/>
          </a:p>
        </p:txBody>
      </p:sp>
    </p:spTree>
    <p:extLst>
      <p:ext uri="{BB962C8B-B14F-4D97-AF65-F5344CB8AC3E}">
        <p14:creationId xmlns:p14="http://schemas.microsoft.com/office/powerpoint/2010/main" val="301459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8987494-E8EE-4EFE-B11C-C61C33C30155}" type="datetimeFigureOut">
              <a:rPr lang="en-GB" smtClean="0"/>
              <a:t>04/10/2017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9275B-197F-4412-AAF6-617345E3C42B}" type="slidenum">
              <a:rPr lang="en-GB" smtClean="0"/>
              <a:t>‹#›</a:t>
            </a:fld>
            <a:endParaRPr lang="en-GB"/>
          </a:p>
        </p:txBody>
      </p:sp>
    </p:spTree>
    <p:extLst>
      <p:ext uri="{BB962C8B-B14F-4D97-AF65-F5344CB8AC3E}">
        <p14:creationId xmlns:p14="http://schemas.microsoft.com/office/powerpoint/2010/main" val="121778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8987494-E8EE-4EFE-B11C-C61C33C30155}" type="datetimeFigureOut">
              <a:rPr lang="en-GB" smtClean="0"/>
              <a:t>04/10/2017</a:t>
            </a:fld>
            <a:endParaRPr lang="en-GB"/>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379275B-197F-4412-AAF6-617345E3C42B}" type="slidenum">
              <a:rPr lang="en-GB" smtClean="0"/>
              <a:t>‹#›</a:t>
            </a:fld>
            <a:endParaRPr lang="en-GB"/>
          </a:p>
        </p:txBody>
      </p:sp>
    </p:spTree>
    <p:extLst>
      <p:ext uri="{BB962C8B-B14F-4D97-AF65-F5344CB8AC3E}">
        <p14:creationId xmlns:p14="http://schemas.microsoft.com/office/powerpoint/2010/main" val="3986723182"/>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commons.wikimedia.org/wiki/file:occupy_london_tent_city_university.jpg" TargetMode="Externa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niepleuen.wordpress.com/2014/10/30/the-return-of-occupy-london-this-time-its-truly-political/" TargetMode="Externa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hyperlink" Target="https://creativecommons.org/licenses/by-nc-sa/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7544" y="1052736"/>
            <a:ext cx="7543800" cy="2152650"/>
          </a:xfrm>
        </p:spPr>
        <p:txBody>
          <a:bodyPr>
            <a:noAutofit/>
          </a:bodyPr>
          <a:lstStyle/>
          <a:p>
            <a:pPr algn="ctr"/>
            <a:r>
              <a:rPr lang="en-GB" sz="4400" dirty="0"/>
              <a:t>Researching and Writing about Educational Activism and Dissent from Inside Academia</a:t>
            </a:r>
          </a:p>
        </p:txBody>
      </p:sp>
      <p:sp>
        <p:nvSpPr>
          <p:cNvPr id="3" name="TextBox 2"/>
          <p:cNvSpPr txBox="1"/>
          <p:nvPr/>
        </p:nvSpPr>
        <p:spPr>
          <a:xfrm>
            <a:off x="2483768" y="4509120"/>
            <a:ext cx="3888432" cy="523220"/>
          </a:xfrm>
          <a:prstGeom prst="rect">
            <a:avLst/>
          </a:prstGeom>
          <a:noFill/>
        </p:spPr>
        <p:txBody>
          <a:bodyPr wrap="square" rtlCol="0">
            <a:spAutoFit/>
          </a:bodyPr>
          <a:lstStyle/>
          <a:p>
            <a:pPr lvl="0" algn="ctr"/>
            <a:r>
              <a:rPr lang="en-GB" sz="2800" dirty="0">
                <a:solidFill>
                  <a:prstClr val="white"/>
                </a:solidFill>
              </a:rPr>
              <a:t>Dr Cassie Earl</a:t>
            </a:r>
          </a:p>
        </p:txBody>
      </p:sp>
    </p:spTree>
    <p:extLst>
      <p:ext uri="{BB962C8B-B14F-4D97-AF65-F5344CB8AC3E}">
        <p14:creationId xmlns:p14="http://schemas.microsoft.com/office/powerpoint/2010/main" val="130298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52718"/>
            <a:ext cx="8676452" cy="6001685"/>
          </a:xfrm>
        </p:spPr>
      </p:pic>
    </p:spTree>
    <p:extLst>
      <p:ext uri="{BB962C8B-B14F-4D97-AF65-F5344CB8AC3E}">
        <p14:creationId xmlns:p14="http://schemas.microsoft.com/office/powerpoint/2010/main" val="178619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332656"/>
            <a:ext cx="8553855" cy="5967379"/>
          </a:xfrm>
        </p:spPr>
      </p:pic>
    </p:spTree>
    <p:extLst>
      <p:ext uri="{BB962C8B-B14F-4D97-AF65-F5344CB8AC3E}">
        <p14:creationId xmlns:p14="http://schemas.microsoft.com/office/powerpoint/2010/main" val="92843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452718"/>
            <a:ext cx="8707128" cy="5795682"/>
          </a:xfrm>
        </p:spPr>
      </p:pic>
    </p:spTree>
    <p:extLst>
      <p:ext uri="{BB962C8B-B14F-4D97-AF65-F5344CB8AC3E}">
        <p14:creationId xmlns:p14="http://schemas.microsoft.com/office/powerpoint/2010/main" val="4001159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332656"/>
            <a:ext cx="8729897" cy="5795682"/>
          </a:xfrm>
        </p:spPr>
      </p:pic>
    </p:spTree>
    <p:extLst>
      <p:ext uri="{BB962C8B-B14F-4D97-AF65-F5344CB8AC3E}">
        <p14:creationId xmlns:p14="http://schemas.microsoft.com/office/powerpoint/2010/main" val="1547205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452718"/>
            <a:ext cx="8671735" cy="5583751"/>
          </a:xfrm>
        </p:spPr>
      </p:pic>
    </p:spTree>
    <p:extLst>
      <p:ext uri="{BB962C8B-B14F-4D97-AF65-F5344CB8AC3E}">
        <p14:creationId xmlns:p14="http://schemas.microsoft.com/office/powerpoint/2010/main" val="28607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52718"/>
            <a:ext cx="8538552" cy="5987752"/>
          </a:xfrm>
        </p:spPr>
      </p:pic>
    </p:spTree>
    <p:extLst>
      <p:ext uri="{BB962C8B-B14F-4D97-AF65-F5344CB8AC3E}">
        <p14:creationId xmlns:p14="http://schemas.microsoft.com/office/powerpoint/2010/main" val="3050368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332656"/>
            <a:ext cx="8419410" cy="5915744"/>
          </a:xfrm>
        </p:spPr>
      </p:pic>
    </p:spTree>
    <p:extLst>
      <p:ext uri="{BB962C8B-B14F-4D97-AF65-F5344CB8AC3E}">
        <p14:creationId xmlns:p14="http://schemas.microsoft.com/office/powerpoint/2010/main" val="4094720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452718"/>
            <a:ext cx="8669733" cy="5765725"/>
          </a:xfrm>
        </p:spPr>
      </p:pic>
    </p:spTree>
    <p:extLst>
      <p:ext uri="{BB962C8B-B14F-4D97-AF65-F5344CB8AC3E}">
        <p14:creationId xmlns:p14="http://schemas.microsoft.com/office/powerpoint/2010/main" val="406091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7AF6AB-B692-4AC0-950C-663032CC2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32656"/>
            <a:ext cx="7296811" cy="5472608"/>
          </a:xfrm>
          <a:prstGeom prst="rect">
            <a:avLst/>
          </a:prstGeom>
        </p:spPr>
      </p:pic>
      <p:pic>
        <p:nvPicPr>
          <p:cNvPr id="5" name="Picture 4">
            <a:extLst>
              <a:ext uri="{FF2B5EF4-FFF2-40B4-BE49-F238E27FC236}">
                <a16:creationId xmlns:a16="http://schemas.microsoft.com/office/drawing/2014/main" id="{8ECFBDB7-CE08-480D-B2B2-548C1B0FED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437112"/>
            <a:ext cx="3059832" cy="2294874"/>
          </a:xfrm>
          <a:prstGeom prst="rect">
            <a:avLst/>
          </a:prstGeom>
        </p:spPr>
      </p:pic>
    </p:spTree>
    <p:extLst>
      <p:ext uri="{BB962C8B-B14F-4D97-AF65-F5344CB8AC3E}">
        <p14:creationId xmlns:p14="http://schemas.microsoft.com/office/powerpoint/2010/main" val="1901047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52718"/>
            <a:ext cx="8830915" cy="5876102"/>
          </a:xfrm>
        </p:spPr>
      </p:pic>
    </p:spTree>
    <p:extLst>
      <p:ext uri="{BB962C8B-B14F-4D97-AF65-F5344CB8AC3E}">
        <p14:creationId xmlns:p14="http://schemas.microsoft.com/office/powerpoint/2010/main" val="2603449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E835-BC60-4A57-BAB9-9BEFB4D32592}"/>
              </a:ext>
            </a:extLst>
          </p:cNvPr>
          <p:cNvSpPr>
            <a:spLocks noGrp="1"/>
          </p:cNvSpPr>
          <p:nvPr>
            <p:ph type="title"/>
          </p:nvPr>
        </p:nvSpPr>
        <p:spPr/>
        <p:txBody>
          <a:bodyPr/>
          <a:lstStyle/>
          <a:p>
            <a:r>
              <a:rPr lang="en-GB" dirty="0"/>
              <a:t>Context of the research work</a:t>
            </a:r>
          </a:p>
        </p:txBody>
      </p:sp>
      <p:sp>
        <p:nvSpPr>
          <p:cNvPr id="3" name="Content Placeholder 2">
            <a:extLst>
              <a:ext uri="{FF2B5EF4-FFF2-40B4-BE49-F238E27FC236}">
                <a16:creationId xmlns:a16="http://schemas.microsoft.com/office/drawing/2014/main" id="{2897CEC8-D79E-491E-8715-80B88A3E7462}"/>
              </a:ext>
            </a:extLst>
          </p:cNvPr>
          <p:cNvSpPr>
            <a:spLocks noGrp="1"/>
          </p:cNvSpPr>
          <p:nvPr>
            <p:ph idx="1"/>
          </p:nvPr>
        </p:nvSpPr>
        <p:spPr>
          <a:xfrm>
            <a:off x="828436" y="2780928"/>
            <a:ext cx="6711654" cy="4195481"/>
          </a:xfrm>
        </p:spPr>
        <p:txBody>
          <a:bodyPr/>
          <a:lstStyle/>
          <a:p>
            <a:pPr>
              <a:buFont typeface="Wingdings" panose="05000000000000000000" pitchFamily="2" charset="2"/>
              <a:buChar char="Ø"/>
            </a:pPr>
            <a:r>
              <a:rPr lang="en-GB" dirty="0"/>
              <a:t>Post Seattle New Social Movements</a:t>
            </a:r>
          </a:p>
          <a:p>
            <a:pPr>
              <a:buFont typeface="Wingdings" panose="05000000000000000000" pitchFamily="2" charset="2"/>
              <a:buChar char="Ø"/>
            </a:pPr>
            <a:r>
              <a:rPr lang="en-GB" dirty="0"/>
              <a:t>Post-2007/08 crash social movements and the pedagogical turn</a:t>
            </a:r>
          </a:p>
          <a:p>
            <a:r>
              <a:rPr lang="en-GB" dirty="0"/>
              <a:t>The political became more pedagogical – can the pedagogical become more political?</a:t>
            </a:r>
          </a:p>
          <a:p>
            <a:r>
              <a:rPr lang="en-GB" dirty="0"/>
              <a:t>What links social struggles with education?</a:t>
            </a:r>
          </a:p>
          <a:p>
            <a:pPr marL="0" indent="0">
              <a:buNone/>
            </a:pPr>
            <a:endParaRPr lang="en-GB" dirty="0"/>
          </a:p>
        </p:txBody>
      </p:sp>
    </p:spTree>
    <p:extLst>
      <p:ext uri="{BB962C8B-B14F-4D97-AF65-F5344CB8AC3E}">
        <p14:creationId xmlns:p14="http://schemas.microsoft.com/office/powerpoint/2010/main" val="411377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452718"/>
            <a:ext cx="8640960" cy="6072626"/>
          </a:xfrm>
        </p:spPr>
      </p:pic>
    </p:spTree>
    <p:extLst>
      <p:ext uri="{BB962C8B-B14F-4D97-AF65-F5344CB8AC3E}">
        <p14:creationId xmlns:p14="http://schemas.microsoft.com/office/powerpoint/2010/main" val="4248972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332656"/>
            <a:ext cx="8706288" cy="5795682"/>
          </a:xfrm>
        </p:spPr>
      </p:pic>
    </p:spTree>
    <p:extLst>
      <p:ext uri="{BB962C8B-B14F-4D97-AF65-F5344CB8AC3E}">
        <p14:creationId xmlns:p14="http://schemas.microsoft.com/office/powerpoint/2010/main" val="3139530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710" y="452718"/>
            <a:ext cx="8471487" cy="6251684"/>
          </a:xfrm>
        </p:spPr>
      </p:pic>
    </p:spTree>
    <p:extLst>
      <p:ext uri="{BB962C8B-B14F-4D97-AF65-F5344CB8AC3E}">
        <p14:creationId xmlns:p14="http://schemas.microsoft.com/office/powerpoint/2010/main" val="291778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88640"/>
            <a:ext cx="8564025" cy="6120680"/>
          </a:xfrm>
        </p:spPr>
      </p:pic>
    </p:spTree>
    <p:extLst>
      <p:ext uri="{BB962C8B-B14F-4D97-AF65-F5344CB8AC3E}">
        <p14:creationId xmlns:p14="http://schemas.microsoft.com/office/powerpoint/2010/main" val="2280447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60648"/>
            <a:ext cx="8552110" cy="6336704"/>
          </a:xfrm>
        </p:spPr>
      </p:pic>
    </p:spTree>
    <p:extLst>
      <p:ext uri="{BB962C8B-B14F-4D97-AF65-F5344CB8AC3E}">
        <p14:creationId xmlns:p14="http://schemas.microsoft.com/office/powerpoint/2010/main" val="641781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88640"/>
            <a:ext cx="8896697" cy="6286999"/>
          </a:xfrm>
        </p:spPr>
      </p:pic>
    </p:spTree>
    <p:extLst>
      <p:ext uri="{BB962C8B-B14F-4D97-AF65-F5344CB8AC3E}">
        <p14:creationId xmlns:p14="http://schemas.microsoft.com/office/powerpoint/2010/main" val="4107935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124744"/>
            <a:ext cx="5616624" cy="3693319"/>
          </a:xfrm>
          <a:prstGeom prst="rect">
            <a:avLst/>
          </a:prstGeom>
          <a:noFill/>
        </p:spPr>
        <p:txBody>
          <a:bodyPr wrap="square" rtlCol="0">
            <a:spAutoFit/>
          </a:bodyPr>
          <a:lstStyle/>
          <a:p>
            <a:r>
              <a:rPr lang="en-GB" sz="2400" dirty="0"/>
              <a:t>“interestingly, my generation…..are both young and old enough to have our feet in both camps: we understand the need to read Capital as well as the desire to put bricks through Starbucks’ windows; we forty-somethings understand the political purchase of sober critique and slightly mad destructive acts.”</a:t>
            </a:r>
          </a:p>
          <a:p>
            <a:pPr algn="r"/>
            <a:r>
              <a:rPr lang="en-GB" dirty="0"/>
              <a:t> (Merrifield, 2011: 4)</a:t>
            </a:r>
          </a:p>
        </p:txBody>
      </p:sp>
    </p:spTree>
    <p:extLst>
      <p:ext uri="{BB962C8B-B14F-4D97-AF65-F5344CB8AC3E}">
        <p14:creationId xmlns:p14="http://schemas.microsoft.com/office/powerpoint/2010/main" val="2771014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918D5-D27C-4328-9D6F-D20F30EE58D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9512" y="938710"/>
            <a:ext cx="8748464" cy="5856410"/>
          </a:xfrm>
          <a:prstGeom prst="rect">
            <a:avLst/>
          </a:prstGeom>
        </p:spPr>
      </p:pic>
      <p:sp>
        <p:nvSpPr>
          <p:cNvPr id="6" name="TextBox 5">
            <a:extLst>
              <a:ext uri="{FF2B5EF4-FFF2-40B4-BE49-F238E27FC236}">
                <a16:creationId xmlns:a16="http://schemas.microsoft.com/office/drawing/2014/main" id="{F1E4FBB6-F747-41A1-986D-58F7479F80DA}"/>
              </a:ext>
            </a:extLst>
          </p:cNvPr>
          <p:cNvSpPr txBox="1"/>
          <p:nvPr/>
        </p:nvSpPr>
        <p:spPr>
          <a:xfrm>
            <a:off x="107504" y="6564050"/>
            <a:ext cx="8748464" cy="230832"/>
          </a:xfrm>
          <a:prstGeom prst="rect">
            <a:avLst/>
          </a:prstGeom>
          <a:noFill/>
        </p:spPr>
        <p:txBody>
          <a:bodyPr wrap="square" rtlCol="0">
            <a:spAutoFit/>
          </a:bodyPr>
          <a:lstStyle/>
          <a:p>
            <a:r>
              <a:rPr lang="en-GB" sz="900">
                <a:hlinkClick r:id="rId3" tooltip="http://commons.wikimedia.org/wiki/file:occupy_london_tent_city_university.jpg"/>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822736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FDBB66-D435-4839-9A24-8F734C710B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92696"/>
            <a:ext cx="8028384" cy="6021288"/>
          </a:xfrm>
          <a:prstGeom prst="rect">
            <a:avLst/>
          </a:prstGeom>
        </p:spPr>
      </p:pic>
    </p:spTree>
    <p:extLst>
      <p:ext uri="{BB962C8B-B14F-4D97-AF65-F5344CB8AC3E}">
        <p14:creationId xmlns:p14="http://schemas.microsoft.com/office/powerpoint/2010/main" val="2478923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850A7F-A7F5-43E7-ADC8-8ACFBCD0212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520" y="620688"/>
            <a:ext cx="8244408" cy="6183306"/>
          </a:xfrm>
          <a:prstGeom prst="rect">
            <a:avLst/>
          </a:prstGeom>
        </p:spPr>
      </p:pic>
      <p:sp>
        <p:nvSpPr>
          <p:cNvPr id="4" name="TextBox 3">
            <a:extLst>
              <a:ext uri="{FF2B5EF4-FFF2-40B4-BE49-F238E27FC236}">
                <a16:creationId xmlns:a16="http://schemas.microsoft.com/office/drawing/2014/main" id="{4DE9F004-5B08-4D4E-8A20-03C0737792A8}"/>
              </a:ext>
            </a:extLst>
          </p:cNvPr>
          <p:cNvSpPr txBox="1"/>
          <p:nvPr/>
        </p:nvSpPr>
        <p:spPr>
          <a:xfrm>
            <a:off x="251520" y="6846698"/>
            <a:ext cx="8244408" cy="230832"/>
          </a:xfrm>
          <a:prstGeom prst="rect">
            <a:avLst/>
          </a:prstGeom>
          <a:noFill/>
        </p:spPr>
        <p:txBody>
          <a:bodyPr wrap="square" rtlCol="0">
            <a:spAutoFit/>
          </a:bodyPr>
          <a:lstStyle/>
          <a:p>
            <a:r>
              <a:rPr lang="en-GB" sz="900">
                <a:hlinkClick r:id="rId3" tooltip="https://niepleuen.wordpress.com/2014/10/30/the-return-of-occupy-london-this-time-its-truly-political/"/>
              </a:rPr>
              <a:t>This Photo</a:t>
            </a:r>
            <a:r>
              <a:rPr lang="en-GB" sz="900"/>
              <a:t> by Unknown Author is licensed under </a:t>
            </a:r>
            <a:r>
              <a:rPr lang="en-GB" sz="900">
                <a:hlinkClick r:id="rId4" tooltip="https://creativecommons.org/licenses/by-nc-sa/4.0/"/>
              </a:rPr>
              <a:t>CC BY-NC-SA</a:t>
            </a:r>
            <a:endParaRPr lang="en-GB" sz="900"/>
          </a:p>
        </p:txBody>
      </p:sp>
    </p:spTree>
    <p:extLst>
      <p:ext uri="{BB962C8B-B14F-4D97-AF65-F5344CB8AC3E}">
        <p14:creationId xmlns:p14="http://schemas.microsoft.com/office/powerpoint/2010/main" val="115001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137414">
            <a:off x="3632268" y="4764270"/>
            <a:ext cx="4968552" cy="1354217"/>
          </a:xfrm>
          <a:prstGeom prst="rect">
            <a:avLst/>
          </a:prstGeom>
          <a:solidFill>
            <a:schemeClr val="bg1">
              <a:lumMod val="85000"/>
              <a:lumOff val="15000"/>
            </a:schemeClr>
          </a:solidFill>
        </p:spPr>
        <p:txBody>
          <a:bodyPr wrap="square" rtlCol="0">
            <a:spAutoFit/>
          </a:bodyPr>
          <a:lstStyle/>
          <a:p>
            <a:r>
              <a:rPr lang="en-GB" b="1" dirty="0"/>
              <a:t>Manchester Metropolitan: 'Bullying' university bans world-renowned professor (Ian Parker) who spoke out</a:t>
            </a:r>
          </a:p>
          <a:p>
            <a:r>
              <a:rPr lang="en-GB" sz="1400" dirty="0"/>
              <a:t>Hundreds of academics, including Noam Chomsky, join campaign against university</a:t>
            </a:r>
          </a:p>
        </p:txBody>
      </p:sp>
      <p:sp>
        <p:nvSpPr>
          <p:cNvPr id="3" name="TextBox 2"/>
          <p:cNvSpPr txBox="1"/>
          <p:nvPr/>
        </p:nvSpPr>
        <p:spPr>
          <a:xfrm rot="157192">
            <a:off x="420485" y="3254475"/>
            <a:ext cx="4752528" cy="1477328"/>
          </a:xfrm>
          <a:prstGeom prst="rect">
            <a:avLst/>
          </a:prstGeom>
          <a:solidFill>
            <a:schemeClr val="bg1">
              <a:lumMod val="85000"/>
              <a:lumOff val="15000"/>
            </a:schemeClr>
          </a:solidFill>
        </p:spPr>
        <p:txBody>
          <a:bodyPr wrap="square" rtlCol="0">
            <a:spAutoFit/>
          </a:bodyPr>
          <a:lstStyle/>
          <a:p>
            <a:r>
              <a:rPr lang="en-GB" dirty="0"/>
              <a:t>The Law Professor (</a:t>
            </a:r>
            <a:r>
              <a:rPr lang="en-GB"/>
              <a:t>Patricia Leary) Who </a:t>
            </a:r>
            <a:r>
              <a:rPr lang="en-GB" dirty="0"/>
              <a:t>Answered Back:</a:t>
            </a:r>
          </a:p>
          <a:p>
            <a:r>
              <a:rPr lang="en-GB" dirty="0"/>
              <a:t>When students complained about a Black Lives Matter shirt, she responded in a letter now going viral</a:t>
            </a:r>
          </a:p>
        </p:txBody>
      </p:sp>
      <p:sp>
        <p:nvSpPr>
          <p:cNvPr id="4" name="TextBox 3"/>
          <p:cNvSpPr txBox="1"/>
          <p:nvPr/>
        </p:nvSpPr>
        <p:spPr>
          <a:xfrm rot="21390489">
            <a:off x="3167465" y="1499336"/>
            <a:ext cx="5040560" cy="1323439"/>
          </a:xfrm>
          <a:prstGeom prst="rect">
            <a:avLst/>
          </a:prstGeom>
          <a:solidFill>
            <a:schemeClr val="bg1">
              <a:lumMod val="85000"/>
              <a:lumOff val="15000"/>
            </a:schemeClr>
          </a:solidFill>
        </p:spPr>
        <p:txBody>
          <a:bodyPr wrap="square" rtlCol="0">
            <a:spAutoFit/>
          </a:bodyPr>
          <a:lstStyle/>
          <a:p>
            <a:r>
              <a:rPr lang="en-GB" sz="2000" dirty="0"/>
              <a:t>Feminist studies professor (Sara Ahmed) resigns from London's Goldsmiths university over alleged sexual harassment of students by staff</a:t>
            </a:r>
          </a:p>
        </p:txBody>
      </p:sp>
      <p:sp>
        <p:nvSpPr>
          <p:cNvPr id="6" name="TextBox 5">
            <a:extLst>
              <a:ext uri="{FF2B5EF4-FFF2-40B4-BE49-F238E27FC236}">
                <a16:creationId xmlns:a16="http://schemas.microsoft.com/office/drawing/2014/main" id="{6ED4E07A-97BA-49EF-8B0F-2BE34BE0C2FA}"/>
              </a:ext>
            </a:extLst>
          </p:cNvPr>
          <p:cNvSpPr txBox="1"/>
          <p:nvPr/>
        </p:nvSpPr>
        <p:spPr>
          <a:xfrm>
            <a:off x="395535" y="188640"/>
            <a:ext cx="5292210" cy="369332"/>
          </a:xfrm>
          <a:prstGeom prst="rect">
            <a:avLst/>
          </a:prstGeom>
          <a:solidFill>
            <a:schemeClr val="bg1"/>
          </a:solidFill>
        </p:spPr>
        <p:txBody>
          <a:bodyPr wrap="square" rtlCol="0">
            <a:spAutoFit/>
          </a:bodyPr>
          <a:lstStyle/>
          <a:p>
            <a:r>
              <a:rPr lang="en-GB" dirty="0"/>
              <a:t>Some social struggles within Academia</a:t>
            </a:r>
          </a:p>
        </p:txBody>
      </p:sp>
    </p:spTree>
    <p:extLst>
      <p:ext uri="{BB962C8B-B14F-4D97-AF65-F5344CB8AC3E}">
        <p14:creationId xmlns:p14="http://schemas.microsoft.com/office/powerpoint/2010/main" val="17484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58D22-D12C-4E83-9ABF-782DBB671D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60004">
            <a:off x="301972" y="4315207"/>
            <a:ext cx="2450592" cy="1630245"/>
          </a:xfrm>
          <a:prstGeom prst="rect">
            <a:avLst/>
          </a:prstGeom>
        </p:spPr>
      </p:pic>
      <p:sp>
        <p:nvSpPr>
          <p:cNvPr id="4" name="TextBox 3">
            <a:extLst>
              <a:ext uri="{FF2B5EF4-FFF2-40B4-BE49-F238E27FC236}">
                <a16:creationId xmlns:a16="http://schemas.microsoft.com/office/drawing/2014/main" id="{ADC4CBC1-3364-473F-9362-F631E0D7ED37}"/>
              </a:ext>
            </a:extLst>
          </p:cNvPr>
          <p:cNvSpPr txBox="1"/>
          <p:nvPr/>
        </p:nvSpPr>
        <p:spPr>
          <a:xfrm>
            <a:off x="611560" y="260648"/>
            <a:ext cx="2522027" cy="461665"/>
          </a:xfrm>
          <a:prstGeom prst="rect">
            <a:avLst/>
          </a:prstGeom>
          <a:noFill/>
        </p:spPr>
        <p:txBody>
          <a:bodyPr wrap="square" rtlCol="0">
            <a:spAutoFit/>
          </a:bodyPr>
          <a:lstStyle/>
          <a:p>
            <a:r>
              <a:rPr lang="en-GB" sz="2400" b="1" i="1" u="sng" dirty="0"/>
              <a:t>Internationally</a:t>
            </a:r>
          </a:p>
        </p:txBody>
      </p:sp>
      <p:pic>
        <p:nvPicPr>
          <p:cNvPr id="6" name="Picture 5">
            <a:extLst>
              <a:ext uri="{FF2B5EF4-FFF2-40B4-BE49-F238E27FC236}">
                <a16:creationId xmlns:a16="http://schemas.microsoft.com/office/drawing/2014/main" id="{6C5AE479-D632-4446-BAD8-72DD6D3F9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44034">
            <a:off x="467544" y="1124744"/>
            <a:ext cx="2267744" cy="1506188"/>
          </a:xfrm>
          <a:prstGeom prst="rect">
            <a:avLst/>
          </a:prstGeom>
        </p:spPr>
      </p:pic>
      <p:pic>
        <p:nvPicPr>
          <p:cNvPr id="8" name="Picture 7">
            <a:extLst>
              <a:ext uri="{FF2B5EF4-FFF2-40B4-BE49-F238E27FC236}">
                <a16:creationId xmlns:a16="http://schemas.microsoft.com/office/drawing/2014/main" id="{03CE82F7-08C2-42AF-AF11-E60F8F4922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51173">
            <a:off x="3293366" y="384656"/>
            <a:ext cx="2950272" cy="1594991"/>
          </a:xfrm>
          <a:prstGeom prst="rect">
            <a:avLst/>
          </a:prstGeom>
        </p:spPr>
      </p:pic>
      <p:sp>
        <p:nvSpPr>
          <p:cNvPr id="9" name="TextBox 8">
            <a:extLst>
              <a:ext uri="{FF2B5EF4-FFF2-40B4-BE49-F238E27FC236}">
                <a16:creationId xmlns:a16="http://schemas.microsoft.com/office/drawing/2014/main" id="{FADE9487-7F1A-4C2F-93FE-D8AA201CA648}"/>
              </a:ext>
            </a:extLst>
          </p:cNvPr>
          <p:cNvSpPr txBox="1"/>
          <p:nvPr/>
        </p:nvSpPr>
        <p:spPr>
          <a:xfrm>
            <a:off x="683568" y="2708920"/>
            <a:ext cx="2088232" cy="646331"/>
          </a:xfrm>
          <a:prstGeom prst="rect">
            <a:avLst/>
          </a:prstGeom>
          <a:noFill/>
        </p:spPr>
        <p:txBody>
          <a:bodyPr wrap="square" rtlCol="0">
            <a:spAutoFit/>
          </a:bodyPr>
          <a:lstStyle/>
          <a:p>
            <a:r>
              <a:rPr lang="en-GB" dirty="0"/>
              <a:t>Occupy Wall Street, NYC, USA</a:t>
            </a:r>
          </a:p>
        </p:txBody>
      </p:sp>
      <p:sp>
        <p:nvSpPr>
          <p:cNvPr id="10" name="TextBox 9">
            <a:extLst>
              <a:ext uri="{FF2B5EF4-FFF2-40B4-BE49-F238E27FC236}">
                <a16:creationId xmlns:a16="http://schemas.microsoft.com/office/drawing/2014/main" id="{B1567301-96CD-472D-8BC0-1ABD183C8EE2}"/>
              </a:ext>
            </a:extLst>
          </p:cNvPr>
          <p:cNvSpPr txBox="1"/>
          <p:nvPr/>
        </p:nvSpPr>
        <p:spPr>
          <a:xfrm>
            <a:off x="4331320" y="1729584"/>
            <a:ext cx="2664296" cy="646331"/>
          </a:xfrm>
          <a:prstGeom prst="rect">
            <a:avLst/>
          </a:prstGeom>
          <a:noFill/>
        </p:spPr>
        <p:txBody>
          <a:bodyPr wrap="square" rtlCol="0">
            <a:spAutoFit/>
          </a:bodyPr>
          <a:lstStyle/>
          <a:p>
            <a:r>
              <a:rPr lang="en-GB" dirty="0"/>
              <a:t>M15 or Indignados, Madrid, Spain</a:t>
            </a:r>
          </a:p>
        </p:txBody>
      </p:sp>
      <p:sp>
        <p:nvSpPr>
          <p:cNvPr id="15" name="TextBox 14">
            <a:extLst>
              <a:ext uri="{FF2B5EF4-FFF2-40B4-BE49-F238E27FC236}">
                <a16:creationId xmlns:a16="http://schemas.microsoft.com/office/drawing/2014/main" id="{39C7DCFF-A20E-4899-AA5B-F2478E4069FA}"/>
              </a:ext>
            </a:extLst>
          </p:cNvPr>
          <p:cNvSpPr txBox="1"/>
          <p:nvPr/>
        </p:nvSpPr>
        <p:spPr>
          <a:xfrm>
            <a:off x="330573" y="5360255"/>
            <a:ext cx="1145083" cy="1200329"/>
          </a:xfrm>
          <a:prstGeom prst="rect">
            <a:avLst/>
          </a:prstGeom>
          <a:noFill/>
        </p:spPr>
        <p:txBody>
          <a:bodyPr wrap="square" rtlCol="0">
            <a:spAutoFit/>
          </a:bodyPr>
          <a:lstStyle/>
          <a:p>
            <a:r>
              <a:rPr lang="en-GB" dirty="0" err="1"/>
              <a:t>Taksim</a:t>
            </a:r>
            <a:r>
              <a:rPr lang="en-GB" dirty="0"/>
              <a:t> Square, Istanbul, Turkey</a:t>
            </a:r>
          </a:p>
        </p:txBody>
      </p:sp>
      <p:pic>
        <p:nvPicPr>
          <p:cNvPr id="17" name="Picture 16">
            <a:extLst>
              <a:ext uri="{FF2B5EF4-FFF2-40B4-BE49-F238E27FC236}">
                <a16:creationId xmlns:a16="http://schemas.microsoft.com/office/drawing/2014/main" id="{05AA40EA-FF3F-45CA-BEC2-F71BD0915E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5965">
            <a:off x="6215250" y="2218553"/>
            <a:ext cx="2627784" cy="1167904"/>
          </a:xfrm>
          <a:prstGeom prst="rect">
            <a:avLst/>
          </a:prstGeom>
        </p:spPr>
      </p:pic>
      <p:pic>
        <p:nvPicPr>
          <p:cNvPr id="19" name="Picture 18">
            <a:extLst>
              <a:ext uri="{FF2B5EF4-FFF2-40B4-BE49-F238E27FC236}">
                <a16:creationId xmlns:a16="http://schemas.microsoft.com/office/drawing/2014/main" id="{EA9CA43D-C272-4B8D-9F8F-B276D001BA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399960" y="4571321"/>
            <a:ext cx="2519772" cy="1679848"/>
          </a:xfrm>
          <a:prstGeom prst="rect">
            <a:avLst/>
          </a:prstGeom>
        </p:spPr>
      </p:pic>
      <p:sp>
        <p:nvSpPr>
          <p:cNvPr id="20" name="TextBox 19">
            <a:extLst>
              <a:ext uri="{FF2B5EF4-FFF2-40B4-BE49-F238E27FC236}">
                <a16:creationId xmlns:a16="http://schemas.microsoft.com/office/drawing/2014/main" id="{BAA9CD37-DE98-43DB-832C-6D903C06024E}"/>
              </a:ext>
            </a:extLst>
          </p:cNvPr>
          <p:cNvSpPr txBox="1"/>
          <p:nvPr/>
        </p:nvSpPr>
        <p:spPr>
          <a:xfrm>
            <a:off x="7020272" y="2977006"/>
            <a:ext cx="1800200" cy="923330"/>
          </a:xfrm>
          <a:prstGeom prst="rect">
            <a:avLst/>
          </a:prstGeom>
          <a:noFill/>
        </p:spPr>
        <p:txBody>
          <a:bodyPr wrap="square" rtlCol="0">
            <a:spAutoFit/>
          </a:bodyPr>
          <a:lstStyle/>
          <a:p>
            <a:r>
              <a:rPr lang="en-GB" dirty="0" err="1"/>
              <a:t>Syntagma</a:t>
            </a:r>
            <a:r>
              <a:rPr lang="en-GB" dirty="0"/>
              <a:t> </a:t>
            </a:r>
            <a:r>
              <a:rPr lang="en-GB" dirty="0" err="1"/>
              <a:t>Sq</a:t>
            </a:r>
            <a:r>
              <a:rPr lang="en-GB" dirty="0"/>
              <a:t>, Athens, Greece</a:t>
            </a:r>
          </a:p>
        </p:txBody>
      </p:sp>
      <p:sp>
        <p:nvSpPr>
          <p:cNvPr id="21" name="TextBox 20">
            <a:extLst>
              <a:ext uri="{FF2B5EF4-FFF2-40B4-BE49-F238E27FC236}">
                <a16:creationId xmlns:a16="http://schemas.microsoft.com/office/drawing/2014/main" id="{28EFD7E3-CAED-4E77-8EB7-D8A7FBADA03E}"/>
              </a:ext>
            </a:extLst>
          </p:cNvPr>
          <p:cNvSpPr txBox="1"/>
          <p:nvPr/>
        </p:nvSpPr>
        <p:spPr>
          <a:xfrm>
            <a:off x="6228184" y="5805264"/>
            <a:ext cx="2088232" cy="646331"/>
          </a:xfrm>
          <a:prstGeom prst="rect">
            <a:avLst/>
          </a:prstGeom>
          <a:noFill/>
        </p:spPr>
        <p:txBody>
          <a:bodyPr wrap="square" rtlCol="0">
            <a:spAutoFit/>
          </a:bodyPr>
          <a:lstStyle/>
          <a:p>
            <a:r>
              <a:rPr lang="en-GB" dirty="0" err="1"/>
              <a:t>Tahrir</a:t>
            </a:r>
            <a:r>
              <a:rPr lang="en-GB" dirty="0"/>
              <a:t> Sq. Cairo, Egypt </a:t>
            </a:r>
          </a:p>
        </p:txBody>
      </p:sp>
      <p:pic>
        <p:nvPicPr>
          <p:cNvPr id="23" name="Picture 22">
            <a:extLst>
              <a:ext uri="{FF2B5EF4-FFF2-40B4-BE49-F238E27FC236}">
                <a16:creationId xmlns:a16="http://schemas.microsoft.com/office/drawing/2014/main" id="{10C0832F-F259-4ACF-A5D4-2F861053A3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3587" y="2397319"/>
            <a:ext cx="1979712" cy="1316862"/>
          </a:xfrm>
          <a:prstGeom prst="rect">
            <a:avLst/>
          </a:prstGeom>
        </p:spPr>
      </p:pic>
      <p:sp>
        <p:nvSpPr>
          <p:cNvPr id="24" name="TextBox 23">
            <a:extLst>
              <a:ext uri="{FF2B5EF4-FFF2-40B4-BE49-F238E27FC236}">
                <a16:creationId xmlns:a16="http://schemas.microsoft.com/office/drawing/2014/main" id="{7EBA49CF-6CCB-46E0-AD2A-AAF93920B647}"/>
              </a:ext>
            </a:extLst>
          </p:cNvPr>
          <p:cNvSpPr txBox="1"/>
          <p:nvPr/>
        </p:nvSpPr>
        <p:spPr>
          <a:xfrm>
            <a:off x="2864885" y="3093993"/>
            <a:ext cx="1584176" cy="1477328"/>
          </a:xfrm>
          <a:prstGeom prst="rect">
            <a:avLst/>
          </a:prstGeom>
          <a:noFill/>
        </p:spPr>
        <p:txBody>
          <a:bodyPr wrap="square" rtlCol="0">
            <a:spAutoFit/>
          </a:bodyPr>
          <a:lstStyle/>
          <a:p>
            <a:r>
              <a:rPr lang="en-GB" dirty="0"/>
              <a:t>Occupy Central, Hong Kong (Umbrella Revolution)</a:t>
            </a:r>
          </a:p>
        </p:txBody>
      </p:sp>
      <p:pic>
        <p:nvPicPr>
          <p:cNvPr id="26" name="Picture 25">
            <a:extLst>
              <a:ext uri="{FF2B5EF4-FFF2-40B4-BE49-F238E27FC236}">
                <a16:creationId xmlns:a16="http://schemas.microsoft.com/office/drawing/2014/main" id="{B373C1F7-19BB-4727-977A-15237F85C7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797508">
            <a:off x="3686844" y="4880668"/>
            <a:ext cx="1907704" cy="1073084"/>
          </a:xfrm>
          <a:prstGeom prst="rect">
            <a:avLst/>
          </a:prstGeom>
        </p:spPr>
      </p:pic>
      <p:sp>
        <p:nvSpPr>
          <p:cNvPr id="27" name="TextBox 26">
            <a:extLst>
              <a:ext uri="{FF2B5EF4-FFF2-40B4-BE49-F238E27FC236}">
                <a16:creationId xmlns:a16="http://schemas.microsoft.com/office/drawing/2014/main" id="{2BF60255-195C-454A-BDD0-044501529729}"/>
              </a:ext>
            </a:extLst>
          </p:cNvPr>
          <p:cNvSpPr txBox="1"/>
          <p:nvPr/>
        </p:nvSpPr>
        <p:spPr>
          <a:xfrm>
            <a:off x="3253581" y="5661248"/>
            <a:ext cx="1390427" cy="1200329"/>
          </a:xfrm>
          <a:prstGeom prst="rect">
            <a:avLst/>
          </a:prstGeom>
          <a:noFill/>
        </p:spPr>
        <p:txBody>
          <a:bodyPr wrap="square" rtlCol="0">
            <a:spAutoFit/>
          </a:bodyPr>
          <a:lstStyle/>
          <a:p>
            <a:r>
              <a:rPr lang="en-GB" dirty="0"/>
              <a:t>Nuit </a:t>
            </a:r>
            <a:r>
              <a:rPr lang="en-GB" dirty="0" err="1"/>
              <a:t>Debout</a:t>
            </a:r>
            <a:r>
              <a:rPr lang="en-GB" dirty="0"/>
              <a:t>, Paris, France</a:t>
            </a:r>
          </a:p>
        </p:txBody>
      </p:sp>
    </p:spTree>
    <p:extLst>
      <p:ext uri="{BB962C8B-B14F-4D97-AF65-F5344CB8AC3E}">
        <p14:creationId xmlns:p14="http://schemas.microsoft.com/office/powerpoint/2010/main" val="9446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1340768"/>
            <a:ext cx="5040560" cy="3693319"/>
          </a:xfrm>
          <a:prstGeom prst="rect">
            <a:avLst/>
          </a:prstGeom>
          <a:noFill/>
        </p:spPr>
        <p:txBody>
          <a:bodyPr wrap="square" rtlCol="0">
            <a:spAutoFit/>
          </a:bodyPr>
          <a:lstStyle/>
          <a:p>
            <a:r>
              <a:rPr lang="en-GB" sz="2400" dirty="0"/>
              <a:t>“Our job is to help people become truly conscious, understand the different worlds we live in…..It is to teach people how to make up their own minds, and how to take control of their moment. It is to teach choice….Our job is to teach defiance” </a:t>
            </a:r>
          </a:p>
          <a:p>
            <a:pPr algn="r"/>
            <a:r>
              <a:rPr lang="en-GB" dirty="0"/>
              <a:t>(Newman, 2006: 10) </a:t>
            </a:r>
          </a:p>
        </p:txBody>
      </p:sp>
    </p:spTree>
    <p:extLst>
      <p:ext uri="{BB962C8B-B14F-4D97-AF65-F5344CB8AC3E}">
        <p14:creationId xmlns:p14="http://schemas.microsoft.com/office/powerpoint/2010/main" val="3609440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2489701"/>
            <a:ext cx="6120680" cy="954107"/>
          </a:xfrm>
          <a:prstGeom prst="rect">
            <a:avLst/>
          </a:prstGeom>
          <a:noFill/>
        </p:spPr>
        <p:txBody>
          <a:bodyPr wrap="square" rtlCol="0">
            <a:spAutoFit/>
          </a:bodyPr>
          <a:lstStyle/>
          <a:p>
            <a:r>
              <a:rPr lang="en-GB" sz="2800" dirty="0"/>
              <a:t>“the classroom remains the most radical space of possibility………</a:t>
            </a:r>
          </a:p>
        </p:txBody>
      </p:sp>
      <p:sp>
        <p:nvSpPr>
          <p:cNvPr id="3" name="TextBox 2"/>
          <p:cNvSpPr txBox="1"/>
          <p:nvPr/>
        </p:nvSpPr>
        <p:spPr>
          <a:xfrm>
            <a:off x="1547664" y="4149080"/>
            <a:ext cx="5760640" cy="461665"/>
          </a:xfrm>
          <a:prstGeom prst="rect">
            <a:avLst/>
          </a:prstGeom>
          <a:noFill/>
        </p:spPr>
        <p:txBody>
          <a:bodyPr wrap="square" rtlCol="0">
            <a:spAutoFit/>
          </a:bodyPr>
          <a:lstStyle/>
          <a:p>
            <a:pPr algn="r"/>
            <a:r>
              <a:rPr lang="en-GB" sz="2400" dirty="0"/>
              <a:t>(hooks, 1994: 12)</a:t>
            </a:r>
          </a:p>
        </p:txBody>
      </p:sp>
    </p:spTree>
    <p:extLst>
      <p:ext uri="{BB962C8B-B14F-4D97-AF65-F5344CB8AC3E}">
        <p14:creationId xmlns:p14="http://schemas.microsoft.com/office/powerpoint/2010/main" val="2268937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16632"/>
            <a:ext cx="8628754" cy="6471566"/>
          </a:xfrm>
        </p:spPr>
      </p:pic>
    </p:spTree>
    <p:extLst>
      <p:ext uri="{BB962C8B-B14F-4D97-AF65-F5344CB8AC3E}">
        <p14:creationId xmlns:p14="http://schemas.microsoft.com/office/powerpoint/2010/main" val="4286544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157" y="620688"/>
            <a:ext cx="8441567" cy="5627712"/>
          </a:xfrm>
        </p:spPr>
      </p:pic>
    </p:spTree>
    <p:extLst>
      <p:ext uri="{BB962C8B-B14F-4D97-AF65-F5344CB8AC3E}">
        <p14:creationId xmlns:p14="http://schemas.microsoft.com/office/powerpoint/2010/main" val="834823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B7481-E7E5-4A37-8F58-C39793097546}"/>
              </a:ext>
            </a:extLst>
          </p:cNvPr>
          <p:cNvSpPr>
            <a:spLocks noGrp="1"/>
          </p:cNvSpPr>
          <p:nvPr>
            <p:ph type="title"/>
          </p:nvPr>
        </p:nvSpPr>
        <p:spPr/>
        <p:txBody>
          <a:bodyPr/>
          <a:lstStyle/>
          <a:p>
            <a:r>
              <a:rPr lang="en-GB" dirty="0"/>
              <a:t>What does it mean to work in these spaces?</a:t>
            </a:r>
          </a:p>
        </p:txBody>
      </p:sp>
      <p:sp>
        <p:nvSpPr>
          <p:cNvPr id="3" name="Content Placeholder 2">
            <a:extLst>
              <a:ext uri="{FF2B5EF4-FFF2-40B4-BE49-F238E27FC236}">
                <a16:creationId xmlns:a16="http://schemas.microsoft.com/office/drawing/2014/main" id="{73B95BBE-E873-4AC3-AF93-91DDAA03B6B3}"/>
              </a:ext>
            </a:extLst>
          </p:cNvPr>
          <p:cNvSpPr>
            <a:spLocks noGrp="1"/>
          </p:cNvSpPr>
          <p:nvPr>
            <p:ph idx="1"/>
          </p:nvPr>
        </p:nvSpPr>
        <p:spPr>
          <a:xfrm>
            <a:off x="828436" y="2780928"/>
            <a:ext cx="6711654" cy="4195481"/>
          </a:xfrm>
        </p:spPr>
        <p:txBody>
          <a:bodyPr/>
          <a:lstStyle/>
          <a:p>
            <a:r>
              <a:rPr lang="en-GB" dirty="0"/>
              <a:t>Finding a methodology that fits</a:t>
            </a:r>
          </a:p>
          <a:p>
            <a:r>
              <a:rPr lang="en-GB" dirty="0"/>
              <a:t>Positionality – from both perspectives</a:t>
            </a:r>
          </a:p>
          <a:p>
            <a:r>
              <a:rPr lang="en-GB" dirty="0"/>
              <a:t>Going native or critical distance?</a:t>
            </a:r>
          </a:p>
          <a:p>
            <a:r>
              <a:rPr lang="en-GB" dirty="0"/>
              <a:t>Dealing with the hope, living with the despair</a:t>
            </a:r>
          </a:p>
          <a:p>
            <a:endParaRPr lang="en-GB" dirty="0"/>
          </a:p>
        </p:txBody>
      </p:sp>
    </p:spTree>
    <p:extLst>
      <p:ext uri="{BB962C8B-B14F-4D97-AF65-F5344CB8AC3E}">
        <p14:creationId xmlns:p14="http://schemas.microsoft.com/office/powerpoint/2010/main" val="154194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251F-0CA9-4F2F-A7CA-B6DF6572164C}"/>
              </a:ext>
            </a:extLst>
          </p:cNvPr>
          <p:cNvSpPr>
            <a:spLocks noGrp="1"/>
          </p:cNvSpPr>
          <p:nvPr>
            <p:ph type="title"/>
          </p:nvPr>
        </p:nvSpPr>
        <p:spPr/>
        <p:txBody>
          <a:bodyPr/>
          <a:lstStyle/>
          <a:p>
            <a:r>
              <a:rPr lang="en-GB" dirty="0"/>
              <a:t>Finding a methodology that fits</a:t>
            </a:r>
          </a:p>
        </p:txBody>
      </p:sp>
      <p:sp>
        <p:nvSpPr>
          <p:cNvPr id="3" name="Content Placeholder 2">
            <a:extLst>
              <a:ext uri="{FF2B5EF4-FFF2-40B4-BE49-F238E27FC236}">
                <a16:creationId xmlns:a16="http://schemas.microsoft.com/office/drawing/2014/main" id="{44B09656-9AC7-46CA-A0FE-18A107A7A90B}"/>
              </a:ext>
            </a:extLst>
          </p:cNvPr>
          <p:cNvSpPr>
            <a:spLocks noGrp="1"/>
          </p:cNvSpPr>
          <p:nvPr>
            <p:ph idx="1"/>
          </p:nvPr>
        </p:nvSpPr>
        <p:spPr/>
        <p:txBody>
          <a:bodyPr/>
          <a:lstStyle/>
          <a:p>
            <a:r>
              <a:rPr lang="en-GB" dirty="0"/>
              <a:t>Requirements of a methodology for these spaces</a:t>
            </a:r>
          </a:p>
          <a:p>
            <a:pPr marL="800107" lvl="1" indent="-342900">
              <a:buFont typeface="+mj-lt"/>
              <a:buAutoNum type="arabicPeriod"/>
            </a:pPr>
            <a:r>
              <a:rPr lang="en-GB" dirty="0"/>
              <a:t>Political framing – not to be ignored!</a:t>
            </a:r>
          </a:p>
          <a:p>
            <a:pPr marL="800107" lvl="1" indent="-342900">
              <a:buFont typeface="+mj-lt"/>
              <a:buAutoNum type="arabicPeriod"/>
            </a:pPr>
            <a:r>
              <a:rPr lang="en-GB" dirty="0"/>
              <a:t>Allows for insider criticality</a:t>
            </a:r>
          </a:p>
          <a:p>
            <a:pPr marL="800107" lvl="1" indent="-342900">
              <a:buFont typeface="+mj-lt"/>
              <a:buAutoNum type="arabicPeriod"/>
            </a:pPr>
            <a:r>
              <a:rPr lang="en-GB" dirty="0"/>
              <a:t>Does a ‘service’ to those in the research</a:t>
            </a:r>
          </a:p>
          <a:p>
            <a:pPr marL="800107" lvl="1" indent="-342900">
              <a:buFont typeface="+mj-lt"/>
              <a:buAutoNum type="arabicPeriod"/>
            </a:pPr>
            <a:r>
              <a:rPr lang="en-GB" dirty="0"/>
              <a:t>Allows for all aspects to be taken account of (cross/multi/inter/post-disciplinary)</a:t>
            </a:r>
          </a:p>
          <a:p>
            <a:pPr marL="800107" lvl="1" indent="-342900">
              <a:buFont typeface="+mj-lt"/>
              <a:buAutoNum type="arabicPeriod"/>
            </a:pPr>
            <a:r>
              <a:rPr lang="en-GB" dirty="0"/>
              <a:t>Compliments the complexity and fluidity of context</a:t>
            </a:r>
          </a:p>
          <a:p>
            <a:pPr marL="800107" lvl="1" indent="-342900">
              <a:buFont typeface="+mj-lt"/>
              <a:buAutoNum type="arabicPeriod"/>
            </a:pPr>
            <a:r>
              <a:rPr lang="en-GB" dirty="0"/>
              <a:t>Understands learning as not constricted to the usual spaces</a:t>
            </a:r>
          </a:p>
          <a:p>
            <a:pPr marL="800107" lvl="1" indent="-342900">
              <a:buFont typeface="+mj-lt"/>
              <a:buAutoNum type="arabicPeriod"/>
            </a:pPr>
            <a:r>
              <a:rPr lang="en-GB" dirty="0"/>
              <a:t>Encourages different ways of knowing</a:t>
            </a:r>
          </a:p>
        </p:txBody>
      </p:sp>
    </p:spTree>
    <p:extLst>
      <p:ext uri="{BB962C8B-B14F-4D97-AF65-F5344CB8AC3E}">
        <p14:creationId xmlns:p14="http://schemas.microsoft.com/office/powerpoint/2010/main" val="390343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96E8-D278-4AA1-86E7-20CD05DE07ED}"/>
              </a:ext>
            </a:extLst>
          </p:cNvPr>
          <p:cNvSpPr>
            <a:spLocks noGrp="1"/>
          </p:cNvSpPr>
          <p:nvPr>
            <p:ph type="title"/>
          </p:nvPr>
        </p:nvSpPr>
        <p:spPr/>
        <p:txBody>
          <a:bodyPr/>
          <a:lstStyle/>
          <a:p>
            <a:r>
              <a:rPr lang="en-GB" dirty="0"/>
              <a:t>Bricolage</a:t>
            </a:r>
          </a:p>
        </p:txBody>
      </p:sp>
      <p:sp>
        <p:nvSpPr>
          <p:cNvPr id="3" name="Content Placeholder 2">
            <a:extLst>
              <a:ext uri="{FF2B5EF4-FFF2-40B4-BE49-F238E27FC236}">
                <a16:creationId xmlns:a16="http://schemas.microsoft.com/office/drawing/2014/main" id="{840065DC-0604-4773-A422-504B2C14ADE1}"/>
              </a:ext>
            </a:extLst>
          </p:cNvPr>
          <p:cNvSpPr>
            <a:spLocks noGrp="1"/>
          </p:cNvSpPr>
          <p:nvPr>
            <p:ph idx="1"/>
          </p:nvPr>
        </p:nvSpPr>
        <p:spPr/>
        <p:txBody>
          <a:bodyPr/>
          <a:lstStyle/>
          <a:p>
            <a:r>
              <a:rPr lang="en-GB" dirty="0"/>
              <a:t>Developed from critical pedagogy and popular education, so fits with theoretical understandings</a:t>
            </a:r>
          </a:p>
          <a:p>
            <a:r>
              <a:rPr lang="en-GB" dirty="0"/>
              <a:t>Allows for political framing of the work through researcher standpoint</a:t>
            </a:r>
          </a:p>
          <a:p>
            <a:r>
              <a:rPr lang="en-GB" dirty="0"/>
              <a:t>Robust methodology with openness on methods – ‘methodological negotiator’ (Kincheloe &amp; Berry, 2004)</a:t>
            </a:r>
          </a:p>
          <a:p>
            <a:r>
              <a:rPr lang="en-GB" dirty="0"/>
              <a:t>Is a disposition (according to my PhD external examiner!)</a:t>
            </a:r>
          </a:p>
          <a:p>
            <a:r>
              <a:rPr lang="en-GB" dirty="0"/>
              <a:t>Is a really cool way to conduct research!</a:t>
            </a:r>
          </a:p>
        </p:txBody>
      </p:sp>
    </p:spTree>
    <p:extLst>
      <p:ext uri="{BB962C8B-B14F-4D97-AF65-F5344CB8AC3E}">
        <p14:creationId xmlns:p14="http://schemas.microsoft.com/office/powerpoint/2010/main" val="51123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BB6B-1630-4B7F-9321-1D5B3BA9A093}"/>
              </a:ext>
            </a:extLst>
          </p:cNvPr>
          <p:cNvSpPr>
            <a:spLocks noGrp="1"/>
          </p:cNvSpPr>
          <p:nvPr>
            <p:ph type="title"/>
          </p:nvPr>
        </p:nvSpPr>
        <p:spPr/>
        <p:txBody>
          <a:bodyPr/>
          <a:lstStyle/>
          <a:p>
            <a:r>
              <a:rPr lang="en-GB"/>
              <a:t>Positionality </a:t>
            </a:r>
            <a:endParaRPr lang="en-GB" dirty="0"/>
          </a:p>
        </p:txBody>
      </p:sp>
      <p:sp>
        <p:nvSpPr>
          <p:cNvPr id="3" name="Content Placeholder 2">
            <a:extLst>
              <a:ext uri="{FF2B5EF4-FFF2-40B4-BE49-F238E27FC236}">
                <a16:creationId xmlns:a16="http://schemas.microsoft.com/office/drawing/2014/main" id="{231890F3-7930-4AED-82D4-61C5D41FA8A9}"/>
              </a:ext>
            </a:extLst>
          </p:cNvPr>
          <p:cNvSpPr>
            <a:spLocks noGrp="1"/>
          </p:cNvSpPr>
          <p:nvPr>
            <p:ph idx="1"/>
          </p:nvPr>
        </p:nvSpPr>
        <p:spPr/>
        <p:txBody>
          <a:bodyPr/>
          <a:lstStyle/>
          <a:p>
            <a:pPr marL="0" indent="0">
              <a:buNone/>
            </a:pPr>
            <a:r>
              <a:rPr lang="en-GB" dirty="0"/>
              <a:t>This is why it might be seen as a disposition…..</a:t>
            </a:r>
          </a:p>
          <a:p>
            <a:pPr>
              <a:buFont typeface="Wingdings" panose="05000000000000000000" pitchFamily="2" charset="2"/>
              <a:buChar char="Ø"/>
            </a:pPr>
            <a:r>
              <a:rPr lang="en-GB" dirty="0"/>
              <a:t>“the bricoleur is not aware of where the empirical ends and the philosophical begins, because such epistemological features are always embedded in one another” </a:t>
            </a:r>
            <a:r>
              <a:rPr lang="en-GB" sz="1600" dirty="0"/>
              <a:t>(Kincheloe &amp; Berry, 2004: 15)</a:t>
            </a:r>
          </a:p>
          <a:p>
            <a:r>
              <a:rPr lang="en-GB" dirty="0"/>
              <a:t>Working in solidarity with social movements (Kincheloe and Berry, 2004)or as ‘critical secretary’(Denzin, 2010)</a:t>
            </a:r>
          </a:p>
          <a:p>
            <a:r>
              <a:rPr lang="en-GB" dirty="0"/>
              <a:t>Insider on the outside with critical distance – otherwise what use is the research?</a:t>
            </a:r>
          </a:p>
          <a:p>
            <a:r>
              <a:rPr lang="en-GB" dirty="0"/>
              <a:t>Some social movements do not see it this way!</a:t>
            </a:r>
          </a:p>
          <a:p>
            <a:endParaRPr lang="en-GB" dirty="0"/>
          </a:p>
        </p:txBody>
      </p:sp>
    </p:spTree>
    <p:extLst>
      <p:ext uri="{BB962C8B-B14F-4D97-AF65-F5344CB8AC3E}">
        <p14:creationId xmlns:p14="http://schemas.microsoft.com/office/powerpoint/2010/main" val="152123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6755-8070-4020-BA7D-9A5DE44B18D4}"/>
              </a:ext>
            </a:extLst>
          </p:cNvPr>
          <p:cNvSpPr>
            <a:spLocks noGrp="1"/>
          </p:cNvSpPr>
          <p:nvPr>
            <p:ph type="title"/>
          </p:nvPr>
        </p:nvSpPr>
        <p:spPr>
          <a:xfrm>
            <a:off x="484710" y="452718"/>
            <a:ext cx="8263754" cy="1400530"/>
          </a:xfrm>
        </p:spPr>
        <p:txBody>
          <a:bodyPr/>
          <a:lstStyle/>
          <a:p>
            <a:r>
              <a:rPr lang="en-GB" dirty="0"/>
              <a:t>Example: The Occupy Research Collective Convergence</a:t>
            </a:r>
          </a:p>
        </p:txBody>
      </p:sp>
      <p:sp>
        <p:nvSpPr>
          <p:cNvPr id="3" name="Content Placeholder 2">
            <a:extLst>
              <a:ext uri="{FF2B5EF4-FFF2-40B4-BE49-F238E27FC236}">
                <a16:creationId xmlns:a16="http://schemas.microsoft.com/office/drawing/2014/main" id="{AD0C1777-0436-4E9E-ACE2-008CA23EF3EB}"/>
              </a:ext>
            </a:extLst>
          </p:cNvPr>
          <p:cNvSpPr>
            <a:spLocks noGrp="1"/>
          </p:cNvSpPr>
          <p:nvPr>
            <p:ph idx="1"/>
          </p:nvPr>
        </p:nvSpPr>
        <p:spPr>
          <a:xfrm>
            <a:off x="899592" y="2697648"/>
            <a:ext cx="6711654" cy="4195481"/>
          </a:xfrm>
        </p:spPr>
        <p:txBody>
          <a:bodyPr/>
          <a:lstStyle/>
          <a:p>
            <a:r>
              <a:rPr lang="en-GB" dirty="0"/>
              <a:t>What is an insider?</a:t>
            </a:r>
          </a:p>
          <a:p>
            <a:r>
              <a:rPr lang="en-GB" dirty="0"/>
              <a:t>What value does academic work have or how do you ‘pay’ for people’s time?</a:t>
            </a:r>
          </a:p>
          <a:p>
            <a:r>
              <a:rPr lang="en-GB" dirty="0"/>
              <a:t>Where does the ‘power’ of knowledge come from? </a:t>
            </a:r>
          </a:p>
          <a:p>
            <a:pPr marL="400056" lvl="1" indent="0" algn="ctr">
              <a:buNone/>
            </a:pPr>
            <a:r>
              <a:rPr lang="en-GB" dirty="0"/>
              <a:t>“your knowledge only has power because you say it does, if I don’t read it, it has no power”</a:t>
            </a:r>
          </a:p>
          <a:p>
            <a:r>
              <a:rPr lang="en-GB" dirty="0"/>
              <a:t>Navigating ethics: Covenantal ethics (Brydon-Miller, 2009) or ethical rules? A controversial topic!</a:t>
            </a:r>
          </a:p>
          <a:p>
            <a:endParaRPr lang="en-GB" dirty="0"/>
          </a:p>
        </p:txBody>
      </p:sp>
    </p:spTree>
    <p:extLst>
      <p:ext uri="{BB962C8B-B14F-4D97-AF65-F5344CB8AC3E}">
        <p14:creationId xmlns:p14="http://schemas.microsoft.com/office/powerpoint/2010/main" val="297439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568952" cy="5816977"/>
          </a:xfrm>
          <a:prstGeom prst="rect">
            <a:avLst/>
          </a:prstGeom>
        </p:spPr>
        <p:txBody>
          <a:bodyPr wrap="square">
            <a:spAutoFit/>
          </a:bodyPr>
          <a:lstStyle/>
          <a:p>
            <a:r>
              <a:rPr lang="en-GB" sz="3200" b="1" dirty="0"/>
              <a:t>Publish and perish at Imperial College London: the death of Stefan Grimm</a:t>
            </a:r>
          </a:p>
          <a:p>
            <a:r>
              <a:rPr lang="en-GB" sz="1400" dirty="0"/>
              <a:t>December 1st, 2014 ·</a:t>
            </a:r>
          </a:p>
          <a:p>
            <a:endParaRPr lang="en-GB" sz="1400" dirty="0"/>
          </a:p>
          <a:p>
            <a:endParaRPr lang="en-GB" sz="1400" dirty="0"/>
          </a:p>
          <a:p>
            <a:r>
              <a:rPr lang="en-GB" dirty="0"/>
              <a:t>This week’s Times Higher Education carried a report of the death, at age 51, of Professor Stefan Grimm: Imperial College London to ‘review procedures’ after death of academic. He was professor of toxicology in the Faculty of Medicine at Imperial.</a:t>
            </a:r>
          </a:p>
          <a:p>
            <a:r>
              <a:rPr lang="en-GB" dirty="0"/>
              <a:t> </a:t>
            </a:r>
          </a:p>
          <a:p>
            <a:r>
              <a:rPr lang="en-GB" dirty="0"/>
              <a:t>Now Stefan Grimm is dead. Despite having a good publication record, he failed to do sufficiently expensive research, so he was fired (or at least threatened with being fired).</a:t>
            </a:r>
          </a:p>
          <a:p>
            <a:endParaRPr lang="en-GB" dirty="0"/>
          </a:p>
          <a:p>
            <a:r>
              <a:rPr lang="en-GB" dirty="0"/>
              <a:t>“Speaking to Times Higher Education on condition of anonymity, two academics who knew Professor Grimm, who was 51, said that he had complained of being placed under undue pressure by the university in the months leading up to his death, and that he had been placed on performance review.”</a:t>
            </a:r>
          </a:p>
          <a:p>
            <a:endParaRPr lang="en-GB" sz="1400" dirty="0"/>
          </a:p>
        </p:txBody>
      </p:sp>
    </p:spTree>
    <p:extLst>
      <p:ext uri="{BB962C8B-B14F-4D97-AF65-F5344CB8AC3E}">
        <p14:creationId xmlns:p14="http://schemas.microsoft.com/office/powerpoint/2010/main" val="3456901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725B-0983-4F01-8BD9-30478B7ABE9F}"/>
              </a:ext>
            </a:extLst>
          </p:cNvPr>
          <p:cNvSpPr>
            <a:spLocks noGrp="1"/>
          </p:cNvSpPr>
          <p:nvPr>
            <p:ph type="title"/>
          </p:nvPr>
        </p:nvSpPr>
        <p:spPr/>
        <p:txBody>
          <a:bodyPr/>
          <a:lstStyle/>
          <a:p>
            <a:r>
              <a:rPr lang="en-GB" dirty="0"/>
              <a:t>Example from the Occupy Research Collective</a:t>
            </a:r>
          </a:p>
        </p:txBody>
      </p:sp>
      <p:sp>
        <p:nvSpPr>
          <p:cNvPr id="3" name="Content Placeholder 2">
            <a:extLst>
              <a:ext uri="{FF2B5EF4-FFF2-40B4-BE49-F238E27FC236}">
                <a16:creationId xmlns:a16="http://schemas.microsoft.com/office/drawing/2014/main" id="{B62117BC-5C67-4695-87B8-6BB60D3D0904}"/>
              </a:ext>
            </a:extLst>
          </p:cNvPr>
          <p:cNvSpPr>
            <a:spLocks noGrp="1"/>
          </p:cNvSpPr>
          <p:nvPr>
            <p:ph idx="1"/>
          </p:nvPr>
        </p:nvSpPr>
        <p:spPr>
          <a:xfrm>
            <a:off x="828436" y="1853248"/>
            <a:ext cx="6711654" cy="4816112"/>
          </a:xfrm>
        </p:spPr>
        <p:txBody>
          <a:bodyPr>
            <a:normAutofit fontScale="70000" lnSpcReduction="20000"/>
          </a:bodyPr>
          <a:lstStyle/>
          <a:p>
            <a:pPr marL="0" indent="0">
              <a:buNone/>
            </a:pPr>
            <a:r>
              <a:rPr lang="en-GB" dirty="0"/>
              <a:t>1.     Anyone researching a social movement or activist group should, whenever possible, make those groups aware of the fact.</a:t>
            </a:r>
          </a:p>
          <a:p>
            <a:pPr marL="0" indent="0">
              <a:buNone/>
            </a:pPr>
            <a:r>
              <a:rPr lang="en-GB" dirty="0"/>
              <a:t>2.     The researcher(s) should send examples of previous work and/or describe their political interests and motivations for researching.</a:t>
            </a:r>
          </a:p>
          <a:p>
            <a:pPr marL="0" indent="0">
              <a:buNone/>
            </a:pPr>
            <a:r>
              <a:rPr lang="en-GB" dirty="0"/>
              <a:t>3.     If there are any concerns, the researcher(s) should make an effort to meet with the activist group to discuss further before continuing.</a:t>
            </a:r>
          </a:p>
          <a:p>
            <a:pPr marL="0" indent="0">
              <a:buNone/>
            </a:pPr>
            <a:r>
              <a:rPr lang="en-GB" dirty="0"/>
              <a:t>4.     The researcher(s) should ask the activist group what research they consider useful and if possible collaborate on such endeavours.</a:t>
            </a:r>
          </a:p>
          <a:p>
            <a:pPr marL="0" indent="0">
              <a:buNone/>
            </a:pPr>
            <a:r>
              <a:rPr lang="en-GB" dirty="0"/>
              <a:t>5.     More generally, the researcher(s) should, where at all possible, commit to some form of collaboration with the activist group, whether it be helping out at a protest camp (e.g. in the kitchen), a social centre, or on a demonstration, or through online work or more administrative tasks.</a:t>
            </a:r>
          </a:p>
          <a:p>
            <a:pPr marL="0" indent="0">
              <a:buNone/>
            </a:pPr>
            <a:r>
              <a:rPr lang="en-GB" dirty="0"/>
              <a:t>6.     All research material should be made freely available for anyone to view.</a:t>
            </a:r>
          </a:p>
          <a:p>
            <a:pPr marL="0" indent="0">
              <a:buNone/>
            </a:pPr>
            <a:r>
              <a:rPr lang="en-GB" dirty="0"/>
              <a:t>7.     Reasonable effort should be made to discuss research findings with activists groups before publication, in particular to try and avoid misrepresentations that could be politically damaging to the group.</a:t>
            </a:r>
          </a:p>
          <a:p>
            <a:pPr marL="0" indent="0">
              <a:buNone/>
            </a:pPr>
            <a:r>
              <a:rPr lang="en-GB" dirty="0"/>
              <a:t>8.     Any ethical requirements imposed through external institutions should be made clear to activist groups in correspondence with them.</a:t>
            </a:r>
          </a:p>
          <a:p>
            <a:pPr marL="0" indent="0">
              <a:buNone/>
            </a:pPr>
            <a:r>
              <a:rPr lang="en-GB" dirty="0"/>
              <a:t>(guidelines available at http://piratepad.net/XqLMuhCau8)</a:t>
            </a:r>
          </a:p>
        </p:txBody>
      </p:sp>
    </p:spTree>
    <p:extLst>
      <p:ext uri="{BB962C8B-B14F-4D97-AF65-F5344CB8AC3E}">
        <p14:creationId xmlns:p14="http://schemas.microsoft.com/office/powerpoint/2010/main" val="1887245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84FE-D769-4DF5-87FC-89E94DA7E113}"/>
              </a:ext>
            </a:extLst>
          </p:cNvPr>
          <p:cNvSpPr>
            <a:spLocks noGrp="1"/>
          </p:cNvSpPr>
          <p:nvPr>
            <p:ph type="title"/>
          </p:nvPr>
        </p:nvSpPr>
        <p:spPr/>
        <p:txBody>
          <a:bodyPr/>
          <a:lstStyle/>
          <a:p>
            <a:r>
              <a:rPr lang="en-GB" dirty="0"/>
              <a:t>Next project</a:t>
            </a:r>
          </a:p>
        </p:txBody>
      </p:sp>
      <p:sp>
        <p:nvSpPr>
          <p:cNvPr id="3" name="Content Placeholder 2">
            <a:extLst>
              <a:ext uri="{FF2B5EF4-FFF2-40B4-BE49-F238E27FC236}">
                <a16:creationId xmlns:a16="http://schemas.microsoft.com/office/drawing/2014/main" id="{6E72543B-EB7D-4A3D-AA2C-F8B9AE50A826}"/>
              </a:ext>
            </a:extLst>
          </p:cNvPr>
          <p:cNvSpPr>
            <a:spLocks noGrp="1"/>
          </p:cNvSpPr>
          <p:nvPr>
            <p:ph idx="1"/>
          </p:nvPr>
        </p:nvSpPr>
        <p:spPr/>
        <p:txBody>
          <a:bodyPr/>
          <a:lstStyle/>
          <a:p>
            <a:r>
              <a:rPr lang="en-GB" dirty="0"/>
              <a:t>Understanding how to link student movements with teaching and learning in Universities – another controversial topic!!</a:t>
            </a:r>
          </a:p>
          <a:p>
            <a:r>
              <a:rPr lang="en-GB" dirty="0"/>
              <a:t>If knowledge can be thought of as becoming a movement – then can universities embrace this for the social good?</a:t>
            </a:r>
          </a:p>
          <a:p>
            <a:r>
              <a:rPr lang="en-GB" dirty="0"/>
              <a:t>How much of our pedagogy can be political against a backdrop of metrics like the TEF and REF?</a:t>
            </a:r>
          </a:p>
          <a:p>
            <a:r>
              <a:rPr lang="en-GB" dirty="0"/>
              <a:t>Can a classroom any longer be a ‘space of radical possibility’? (hooks, 1994)</a:t>
            </a:r>
          </a:p>
        </p:txBody>
      </p:sp>
    </p:spTree>
    <p:extLst>
      <p:ext uri="{BB962C8B-B14F-4D97-AF65-F5344CB8AC3E}">
        <p14:creationId xmlns:p14="http://schemas.microsoft.com/office/powerpoint/2010/main" val="253812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9C1C-42A4-45DB-96D3-4DF2150422E9}"/>
              </a:ext>
            </a:extLst>
          </p:cNvPr>
          <p:cNvSpPr>
            <a:spLocks noGrp="1"/>
          </p:cNvSpPr>
          <p:nvPr>
            <p:ph type="title"/>
          </p:nvPr>
        </p:nvSpPr>
        <p:spPr/>
        <p:txBody>
          <a:bodyPr/>
          <a:lstStyle/>
          <a:p>
            <a:r>
              <a:rPr lang="en-GB" dirty="0"/>
              <a:t>Dealing with Hope, living with despair</a:t>
            </a:r>
          </a:p>
        </p:txBody>
      </p:sp>
      <p:sp>
        <p:nvSpPr>
          <p:cNvPr id="3" name="Content Placeholder 2">
            <a:extLst>
              <a:ext uri="{FF2B5EF4-FFF2-40B4-BE49-F238E27FC236}">
                <a16:creationId xmlns:a16="http://schemas.microsoft.com/office/drawing/2014/main" id="{557CB0FC-5706-4B61-A2A4-FD247EDA5825}"/>
              </a:ext>
            </a:extLst>
          </p:cNvPr>
          <p:cNvSpPr>
            <a:spLocks noGrp="1"/>
          </p:cNvSpPr>
          <p:nvPr>
            <p:ph idx="1"/>
          </p:nvPr>
        </p:nvSpPr>
        <p:spPr/>
        <p:txBody>
          <a:bodyPr/>
          <a:lstStyle/>
          <a:p>
            <a:r>
              <a:rPr lang="en-GB" dirty="0"/>
              <a:t>The ‘predispotitional’ methodology of bricolage provides raw exposure to hope and despair</a:t>
            </a:r>
          </a:p>
          <a:p>
            <a:r>
              <a:rPr lang="en-GB" dirty="0"/>
              <a:t>Occupy (and other spaces I have researched) were seductively hopeful but despairingly crushed</a:t>
            </a:r>
          </a:p>
          <a:p>
            <a:r>
              <a:rPr lang="en-GB" dirty="0"/>
              <a:t>To believe the world can change is to have hope, to see efforts to do that dismantled and crushed is to feel despair</a:t>
            </a:r>
          </a:p>
          <a:p>
            <a:r>
              <a:rPr lang="en-GB" dirty="0"/>
              <a:t>However, we persist because as Raymond Williams (1989) said:</a:t>
            </a:r>
          </a:p>
          <a:p>
            <a:pPr marL="0" indent="0" algn="ctr">
              <a:buNone/>
            </a:pPr>
            <a:r>
              <a:rPr lang="en-GB" dirty="0"/>
              <a:t>“To be truly radical is to make hope possible, rather than despair convincing”</a:t>
            </a:r>
          </a:p>
          <a:p>
            <a:pPr marL="0" indent="0" algn="ctr">
              <a:buNone/>
            </a:pPr>
            <a:endParaRPr lang="en-GB" dirty="0"/>
          </a:p>
        </p:txBody>
      </p:sp>
    </p:spTree>
    <p:extLst>
      <p:ext uri="{BB962C8B-B14F-4D97-AF65-F5344CB8AC3E}">
        <p14:creationId xmlns:p14="http://schemas.microsoft.com/office/powerpoint/2010/main" val="371839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1B00D-C3DA-457B-A4B6-92DA253288C2}"/>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4FDC7DD6-1E55-4CC5-8162-F7C55921F8E1}"/>
              </a:ext>
            </a:extLst>
          </p:cNvPr>
          <p:cNvSpPr>
            <a:spLocks noGrp="1"/>
          </p:cNvSpPr>
          <p:nvPr>
            <p:ph idx="1"/>
          </p:nvPr>
        </p:nvSpPr>
        <p:spPr/>
        <p:txBody>
          <a:bodyPr>
            <a:normAutofit fontScale="62500" lnSpcReduction="20000"/>
          </a:bodyPr>
          <a:lstStyle/>
          <a:p>
            <a:r>
              <a:rPr lang="en-GB" dirty="0"/>
              <a:t>Edelman Boren M. (2001) </a:t>
            </a:r>
            <a:r>
              <a:rPr lang="en-GB" i="1" dirty="0"/>
              <a:t>Student Resistance: A History of the Unruly Subject, </a:t>
            </a:r>
            <a:r>
              <a:rPr lang="en-GB" dirty="0"/>
              <a:t>New York, London: Routledge.</a:t>
            </a:r>
            <a:endParaRPr lang="en-GB" i="1" dirty="0"/>
          </a:p>
          <a:p>
            <a:r>
              <a:rPr lang="en-GB" dirty="0"/>
              <a:t>Brydon-Miller M. (2009) Covenantal Ethics and Action Research: Exploring a common Foundation for Social Research. In: Mertens DM and Ginsburg PE (</a:t>
            </a:r>
            <a:r>
              <a:rPr lang="en-GB" dirty="0" err="1"/>
              <a:t>eds</a:t>
            </a:r>
            <a:r>
              <a:rPr lang="en-GB" dirty="0"/>
              <a:t>) </a:t>
            </a:r>
            <a:r>
              <a:rPr lang="en-GB" i="1" dirty="0"/>
              <a:t>The Handbook of Social Research Ethics.</a:t>
            </a:r>
            <a:r>
              <a:rPr lang="en-GB" dirty="0"/>
              <a:t> Los Angeles, London, New Delhi, Singapore, Washington DC: Sage, 243-259.</a:t>
            </a:r>
          </a:p>
          <a:p>
            <a:pPr lvl="0">
              <a:buClr>
                <a:srgbClr val="1E5155">
                  <a:lumMod val="40000"/>
                  <a:lumOff val="60000"/>
                </a:srgbClr>
              </a:buClr>
            </a:pPr>
            <a:r>
              <a:rPr lang="en-GB" dirty="0">
                <a:solidFill>
                  <a:prstClr val="white"/>
                </a:solidFill>
              </a:rPr>
              <a:t>Denzin NK. (2010) </a:t>
            </a:r>
            <a:r>
              <a:rPr lang="en-GB" i="1" dirty="0">
                <a:solidFill>
                  <a:prstClr val="white"/>
                </a:solidFill>
              </a:rPr>
              <a:t>The Qualitative Manifesto: A Call to Arms, </a:t>
            </a:r>
            <a:r>
              <a:rPr lang="en-GB" dirty="0">
                <a:solidFill>
                  <a:prstClr val="white"/>
                </a:solidFill>
              </a:rPr>
              <a:t>Walnut Creek: Left Coast Press Inc.</a:t>
            </a:r>
          </a:p>
          <a:p>
            <a:pPr lvl="0">
              <a:buClr>
                <a:srgbClr val="1E5155">
                  <a:lumMod val="40000"/>
                  <a:lumOff val="60000"/>
                </a:srgbClr>
              </a:buClr>
            </a:pPr>
            <a:r>
              <a:rPr lang="en-GB" dirty="0"/>
              <a:t>hooks b. (1994) </a:t>
            </a:r>
            <a:r>
              <a:rPr lang="en-GB" i="1" dirty="0"/>
              <a:t>Teaching to Transgress: Education as the Practice of Freedom, </a:t>
            </a:r>
            <a:r>
              <a:rPr lang="en-GB" dirty="0"/>
              <a:t>New York, London: Routledge.</a:t>
            </a:r>
            <a:endParaRPr lang="en-GB" i="1" dirty="0"/>
          </a:p>
          <a:p>
            <a:r>
              <a:rPr lang="en-GB" dirty="0"/>
              <a:t>Kincheloe JL and Berry KS. (2004) </a:t>
            </a:r>
            <a:r>
              <a:rPr lang="en-GB" i="1" dirty="0"/>
              <a:t>Rigour and Complexity in Educational Research: Conceptualizing the Bricolage, </a:t>
            </a:r>
            <a:r>
              <a:rPr lang="en-GB" dirty="0"/>
              <a:t>Maidenhead, New York: Open University Press.</a:t>
            </a:r>
          </a:p>
          <a:p>
            <a:r>
              <a:rPr lang="en-GB" dirty="0"/>
              <a:t>Merrifield A. (2011) </a:t>
            </a:r>
            <a:r>
              <a:rPr lang="en-GB" i="1" dirty="0"/>
              <a:t>Magical Marxism: Subversive Politics and the Imagination, </a:t>
            </a:r>
            <a:r>
              <a:rPr lang="en-GB" dirty="0"/>
              <a:t>London, New York: Pluto Press.</a:t>
            </a:r>
          </a:p>
          <a:p>
            <a:r>
              <a:rPr lang="en-GB" dirty="0"/>
              <a:t>Newman M. (2006) </a:t>
            </a:r>
            <a:r>
              <a:rPr lang="en-GB" i="1" dirty="0"/>
              <a:t>Teaching Defiance: Stories and Strategies for Activist Educators, </a:t>
            </a:r>
            <a:r>
              <a:rPr lang="en-GB" dirty="0"/>
              <a:t>San Francisco: Jossey-Bass.</a:t>
            </a:r>
            <a:endParaRPr lang="en-GB" i="1" dirty="0"/>
          </a:p>
          <a:p>
            <a:r>
              <a:rPr lang="en-GB" dirty="0"/>
              <a:t>Williams R. (1989) </a:t>
            </a:r>
            <a:r>
              <a:rPr lang="en-GB" i="1" dirty="0" err="1"/>
              <a:t>Resourses</a:t>
            </a:r>
            <a:r>
              <a:rPr lang="en-GB" i="1" dirty="0"/>
              <a:t> of Hope: Culture, Democracy, Socialism </a:t>
            </a:r>
            <a:r>
              <a:rPr lang="en-GB" dirty="0"/>
              <a:t>London, New York: Verso.</a:t>
            </a:r>
          </a:p>
          <a:p>
            <a:endParaRPr lang="en-GB" i="1" dirty="0"/>
          </a:p>
          <a:p>
            <a:endParaRPr lang="en-GB" i="1" dirty="0"/>
          </a:p>
        </p:txBody>
      </p:sp>
    </p:spTree>
    <p:extLst>
      <p:ext uri="{BB962C8B-B14F-4D97-AF65-F5344CB8AC3E}">
        <p14:creationId xmlns:p14="http://schemas.microsoft.com/office/powerpoint/2010/main" val="2568306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2" y="332656"/>
            <a:ext cx="6620968" cy="3329581"/>
          </a:xfrm>
        </p:spPr>
        <p:txBody>
          <a:bodyPr/>
          <a:lstStyle/>
          <a:p>
            <a:r>
              <a:rPr lang="en-GB" sz="4400" dirty="0"/>
              <a:t>We are not immune to struggle because we reside in the ‘ivory tower’</a:t>
            </a:r>
          </a:p>
        </p:txBody>
      </p:sp>
      <p:sp>
        <p:nvSpPr>
          <p:cNvPr id="3" name="Subtitle 2"/>
          <p:cNvSpPr>
            <a:spLocks noGrp="1"/>
          </p:cNvSpPr>
          <p:nvPr>
            <p:ph type="subTitle" idx="1"/>
          </p:nvPr>
        </p:nvSpPr>
        <p:spPr/>
        <p:txBody>
          <a:bodyPr/>
          <a:lstStyle/>
          <a:p>
            <a:r>
              <a:rPr lang="en-GB" dirty="0"/>
              <a:t>And nor are our students…………</a:t>
            </a:r>
          </a:p>
        </p:txBody>
      </p:sp>
    </p:spTree>
    <p:extLst>
      <p:ext uri="{BB962C8B-B14F-4D97-AF65-F5344CB8AC3E}">
        <p14:creationId xmlns:p14="http://schemas.microsoft.com/office/powerpoint/2010/main" val="295027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a:t>“since the birth of university, acts of student resistance and rebellion have had profound impacts on the political structures and the histories of many countries; today, student actions continue to have direct effects on educational institutions and on national and international politics” (Edelman Boren, 2001: 3)</a:t>
            </a:r>
          </a:p>
        </p:txBody>
      </p:sp>
    </p:spTree>
    <p:extLst>
      <p:ext uri="{BB962C8B-B14F-4D97-AF65-F5344CB8AC3E}">
        <p14:creationId xmlns:p14="http://schemas.microsoft.com/office/powerpoint/2010/main" val="259703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1" y="452718"/>
            <a:ext cx="8568952" cy="5909754"/>
          </a:xfrm>
        </p:spPr>
      </p:pic>
    </p:spTree>
    <p:extLst>
      <p:ext uri="{BB962C8B-B14F-4D97-AF65-F5344CB8AC3E}">
        <p14:creationId xmlns:p14="http://schemas.microsoft.com/office/powerpoint/2010/main" val="331228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58195"/>
            <a:ext cx="8496944" cy="6059760"/>
          </a:xfrm>
        </p:spPr>
      </p:pic>
    </p:spTree>
    <p:extLst>
      <p:ext uri="{BB962C8B-B14F-4D97-AF65-F5344CB8AC3E}">
        <p14:creationId xmlns:p14="http://schemas.microsoft.com/office/powerpoint/2010/main" val="3853309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52719"/>
            <a:ext cx="8640960" cy="5904586"/>
          </a:xfrm>
        </p:spPr>
      </p:pic>
    </p:spTree>
    <p:extLst>
      <p:ext uri="{BB962C8B-B14F-4D97-AF65-F5344CB8AC3E}">
        <p14:creationId xmlns:p14="http://schemas.microsoft.com/office/powerpoint/2010/main" val="4193200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1369</TotalTime>
  <Words>1562</Words>
  <Application>Microsoft Office PowerPoint</Application>
  <PresentationFormat>On-screen Show (4:3)</PresentationFormat>
  <Paragraphs>103</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Century Gothic</vt:lpstr>
      <vt:lpstr>Wingdings</vt:lpstr>
      <vt:lpstr>Wingdings 3</vt:lpstr>
      <vt:lpstr>Ion</vt:lpstr>
      <vt:lpstr>Researching and Writing about Educational Activism and Dissent from Inside Academia</vt:lpstr>
      <vt:lpstr>Context of the research work</vt:lpstr>
      <vt:lpstr>PowerPoint Presentation</vt:lpstr>
      <vt:lpstr>PowerPoint Presentation</vt:lpstr>
      <vt:lpstr>We are not immune to struggle because we reside in the ‘ivory tower’</vt:lpstr>
      <vt:lpstr>“since the birth of university, acts of student resistance and rebellion have had profound impacts on the political structures and the histories of many countries; today, student actions continue to have direct effects on educational institutions and on national and international politics” (Edelman Boren, 2001: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it mean to work in these spaces?</vt:lpstr>
      <vt:lpstr>Finding a methodology that fits</vt:lpstr>
      <vt:lpstr>Bricolage</vt:lpstr>
      <vt:lpstr>Positionality </vt:lpstr>
      <vt:lpstr>Example: The Occupy Research Collective Convergence</vt:lpstr>
      <vt:lpstr>Example from the Occupy Research Collective</vt:lpstr>
      <vt:lpstr>Next project</vt:lpstr>
      <vt:lpstr>Dealing with Hope, living with despair</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Cassie Earl</dc:creator>
  <cp:lastModifiedBy>Cassie Earl</cp:lastModifiedBy>
  <cp:revision>106</cp:revision>
  <dcterms:created xsi:type="dcterms:W3CDTF">2016-07-23T14:08:17Z</dcterms:created>
  <dcterms:modified xsi:type="dcterms:W3CDTF">2017-10-04T11:21:13Z</dcterms:modified>
</cp:coreProperties>
</file>